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36" r:id="rId2"/>
    <p:sldId id="337" r:id="rId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/>
    <p:restoredTop sz="84898" autoAdjust="0"/>
  </p:normalViewPr>
  <p:slideViewPr>
    <p:cSldViewPr snapToGrid="0" snapToObjects="1">
      <p:cViewPr varScale="1">
        <p:scale>
          <a:sx n="108" d="100"/>
          <a:sy n="108" d="100"/>
        </p:scale>
        <p:origin x="23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MMME 4025 Block L Light Alloys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51EEA-4996-0B4C-B34A-444A2F307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0126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MMME 4025 Block L Light Alloys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5DC2A-F019-3740-BD07-52312919E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487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MMME 4025 Block L Light Alloys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65DC2A-F019-3740-BD07-52312919E1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8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typo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5DC2A-F019-3740-BD07-52312919E1DF}" type="slidenum">
              <a:rPr lang="en-GB" smtClean="0"/>
              <a:t>2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/>
              <a:t>MMME 4025 Block L Light Alloys</a:t>
            </a:r>
          </a:p>
        </p:txBody>
      </p:sp>
    </p:spTree>
    <p:extLst>
      <p:ext uri="{BB962C8B-B14F-4D97-AF65-F5344CB8AC3E}">
        <p14:creationId xmlns:p14="http://schemas.microsoft.com/office/powerpoint/2010/main" val="3941058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98050-C59D-7449-BBBE-56E12E9F25FC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98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3087-961F-2546-B70D-A1202392300F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F2A1-6BA5-384C-91B8-3C7630DFF0E4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1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2256-3BF6-DE43-8B0F-0E25CA933756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52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7E08-E036-B346-A9F1-5DD4A2D7B34E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45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18BB-FF0C-C74E-8B10-0FCC30ED07DF}" type="datetime1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4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1768-622C-574B-9BBC-5E5DB988C939}" type="datetime1">
              <a:rPr lang="en-GB" smtClean="0"/>
              <a:t>07/10/2020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7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1574-3A94-FF43-A7DB-CCEBA1994CEC}" type="datetime1">
              <a:rPr lang="en-GB" smtClean="0"/>
              <a:t>07/10/2020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4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85B-F9D2-8342-9399-DD12DD572689}" type="datetime1">
              <a:rPr lang="en-GB" smtClean="0"/>
              <a:t>07/10/2020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67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84E7-C72F-5A40-A644-F1088C197E1C}" type="datetime1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4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F167-03B2-284A-861B-2AC5FD8A7C13}" type="datetime1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4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500"/>
            <a:ext cx="9144000" cy="824775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E64E7-7986-3642-8874-C7282F465B09}" type="datetime1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EA363-3AA4-554B-864A-16EC408230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97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4"/>
            <a:ext cx="9144000" cy="824775"/>
          </a:xfrm>
        </p:spPr>
        <p:txBody>
          <a:bodyPr/>
          <a:lstStyle/>
          <a:p>
            <a:r>
              <a:rPr lang="en-GB" dirty="0"/>
              <a:t>Light Alloys Q7: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77" y="1215324"/>
            <a:ext cx="8570630" cy="26962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Use the merit indices and selection charts from </a:t>
            </a:r>
            <a:r>
              <a:rPr lang="en-GB"/>
              <a:t>the presentations </a:t>
            </a:r>
            <a:r>
              <a:rPr lang="en-GB" dirty="0"/>
              <a:t>plus the additional constraints to justify a suitable materials to explore for a Hip stem. In terms of a selecting a metal alloy you will have to slacken one of the constraints. Justify your choice. </a:t>
            </a:r>
          </a:p>
          <a:p>
            <a:pPr marL="0" indent="0">
              <a:buNone/>
            </a:pPr>
            <a:r>
              <a:rPr lang="en-GB" dirty="0"/>
              <a:t>In addition the hip stem has to to fit in the </a:t>
            </a:r>
            <a:r>
              <a:rPr lang="en-GB" dirty="0" err="1"/>
              <a:t>intermedullary</a:t>
            </a:r>
            <a:r>
              <a:rPr lang="en-GB" dirty="0"/>
              <a:t> canal. If the minimum diameter is 12 mm calculate the failure strength required for the material assuming a 100 kg person is subjected to a load 10 x their body eight when running down stairs. Use you answer to add to your constraints in materials selection.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53" y="3932199"/>
            <a:ext cx="3940247" cy="240355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7711" y="3932199"/>
            <a:ext cx="3708400" cy="361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2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Selection and Justification (Click to reveal)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All classes of materials have the similar strength to weight merit index (M</a:t>
            </a:r>
            <a:r>
              <a:rPr lang="en-GB" baseline="-25000" dirty="0"/>
              <a:t>1</a:t>
            </a:r>
            <a:r>
              <a:rPr lang="en-GB" dirty="0"/>
              <a:t>) as cortical bone but low density materials would not have sufficient space in intramedullary canal. Lead alloys have too low a M</a:t>
            </a:r>
            <a:r>
              <a:rPr lang="en-GB" baseline="-25000" dirty="0"/>
              <a:t>1</a:t>
            </a:r>
            <a:r>
              <a:rPr lang="en-GB" dirty="0"/>
              <a:t> but also toxic. </a:t>
            </a:r>
          </a:p>
          <a:p>
            <a:r>
              <a:rPr lang="en-GB" dirty="0"/>
              <a:t>Applying bucking Merit index M</a:t>
            </a:r>
            <a:r>
              <a:rPr lang="en-GB" baseline="-25000" dirty="0"/>
              <a:t>2</a:t>
            </a:r>
            <a:r>
              <a:rPr lang="en-GB" dirty="0"/>
              <a:t> then metal alloys and ceramics have sufficient high values.  However in terms of fracture toughness the ceramics are an order of magnitude lower, see slide 17.</a:t>
            </a:r>
          </a:p>
          <a:p>
            <a:r>
              <a:rPr lang="en-GB" dirty="0"/>
              <a:t>For a 100 kg person running down stairs then F = ma  =  10000 N. Cross section area = πr</a:t>
            </a:r>
            <a:r>
              <a:rPr lang="en-GB" baseline="30000" dirty="0"/>
              <a:t>2</a:t>
            </a:r>
            <a:r>
              <a:rPr lang="en-GB" dirty="0"/>
              <a:t> ≈ 100 mm. Therefore failure strength 100 MNm</a:t>
            </a:r>
            <a:r>
              <a:rPr lang="en-GB" baseline="30000" dirty="0"/>
              <a:t>-2</a:t>
            </a:r>
            <a:r>
              <a:rPr lang="en-GB" dirty="0"/>
              <a:t> . Thus selection needs to be above this line. </a:t>
            </a:r>
          </a:p>
          <a:p>
            <a:r>
              <a:rPr lang="en-GB" dirty="0"/>
              <a:t>In terms of matching stiffness then all alloys are too stiff. The only solution is a composite structure. For a metal implant then will have to slacken this constraint. However this will lead to stress shielding by the implants with bone density loss and risk weakening the surrounding bone. </a:t>
            </a:r>
          </a:p>
          <a:p>
            <a:r>
              <a:rPr lang="en-GB" dirty="0"/>
              <a:t>Of the metal alloys the Cu , Ni and Al alloys have problems with toxicity. Mg alloys corrode.</a:t>
            </a:r>
          </a:p>
          <a:p>
            <a:r>
              <a:rPr lang="en-GB" dirty="0"/>
              <a:t>Therefore corrosion resistant steel alloys, such as austenitic stainless steel and Ti alloys are the most likely with Ti alloys being the favourite with their elastic modulus a factor 2 lower at ≈ 100 </a:t>
            </a:r>
            <a:r>
              <a:rPr lang="en-GB" dirty="0" err="1"/>
              <a:t>GPa</a:t>
            </a:r>
            <a:r>
              <a:rPr lang="en-GB" dirty="0"/>
              <a:t>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44498" y="1601847"/>
            <a:ext cx="7842302" cy="45243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EA363-3AA4-554B-864A-16EC408230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1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39538</TotalTime>
  <Words>364</Words>
  <Application>Microsoft Macintosh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Light Alloys Q7:</vt:lpstr>
      <vt:lpstr>Selection and Justification (Click to reveal)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 1: Designing with polymers</dc:title>
  <dc:creator>David Grant</dc:creator>
  <cp:lastModifiedBy>David Grant</cp:lastModifiedBy>
  <cp:revision>281</cp:revision>
  <cp:lastPrinted>2019-09-25T22:17:11Z</cp:lastPrinted>
  <dcterms:created xsi:type="dcterms:W3CDTF">2014-09-11T13:02:01Z</dcterms:created>
  <dcterms:modified xsi:type="dcterms:W3CDTF">2020-10-07T14:25:23Z</dcterms:modified>
</cp:coreProperties>
</file>